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handoutMasterIdLst>
    <p:handoutMasterId r:id="rId65"/>
  </p:handoutMasterIdLst>
  <p:sldIdLst>
    <p:sldId id="1491" r:id="rId2"/>
    <p:sldId id="1530" r:id="rId3"/>
    <p:sldId id="1490" r:id="rId4"/>
    <p:sldId id="1544" r:id="rId5"/>
    <p:sldId id="1441" r:id="rId6"/>
    <p:sldId id="1472" r:id="rId7"/>
    <p:sldId id="1480" r:id="rId8"/>
    <p:sldId id="1444" r:id="rId9"/>
    <p:sldId id="1479" r:id="rId10"/>
    <p:sldId id="1474" r:id="rId11"/>
    <p:sldId id="1475" r:id="rId12"/>
    <p:sldId id="1478" r:id="rId13"/>
    <p:sldId id="1476" r:id="rId14"/>
    <p:sldId id="1449" r:id="rId15"/>
    <p:sldId id="1450" r:id="rId16"/>
    <p:sldId id="1531" r:id="rId17"/>
    <p:sldId id="1492" r:id="rId18"/>
    <p:sldId id="1493" r:id="rId19"/>
    <p:sldId id="1494" r:id="rId20"/>
    <p:sldId id="1495" r:id="rId21"/>
    <p:sldId id="1496" r:id="rId22"/>
    <p:sldId id="1497" r:id="rId23"/>
    <p:sldId id="1498" r:id="rId24"/>
    <p:sldId id="1499" r:id="rId25"/>
    <p:sldId id="1500" r:id="rId26"/>
    <p:sldId id="1501" r:id="rId27"/>
    <p:sldId id="1502" r:id="rId28"/>
    <p:sldId id="1503" r:id="rId29"/>
    <p:sldId id="1504" r:id="rId30"/>
    <p:sldId id="1505" r:id="rId31"/>
    <p:sldId id="1506" r:id="rId32"/>
    <p:sldId id="1507" r:id="rId33"/>
    <p:sldId id="1532" r:id="rId34"/>
    <p:sldId id="1533" r:id="rId35"/>
    <p:sldId id="1527" r:id="rId36"/>
    <p:sldId id="1528" r:id="rId37"/>
    <p:sldId id="1529" r:id="rId38"/>
    <p:sldId id="1534" r:id="rId39"/>
    <p:sldId id="1508" r:id="rId40"/>
    <p:sldId id="1509" r:id="rId41"/>
    <p:sldId id="1510" r:id="rId42"/>
    <p:sldId id="1511" r:id="rId43"/>
    <p:sldId id="1512" r:id="rId44"/>
    <p:sldId id="1513" r:id="rId45"/>
    <p:sldId id="1514" r:id="rId46"/>
    <p:sldId id="1515" r:id="rId47"/>
    <p:sldId id="1516" r:id="rId48"/>
    <p:sldId id="1517" r:id="rId49"/>
    <p:sldId id="1518" r:id="rId50"/>
    <p:sldId id="1542" r:id="rId51"/>
    <p:sldId id="1535" r:id="rId52"/>
    <p:sldId id="1520" r:id="rId53"/>
    <p:sldId id="1521" r:id="rId54"/>
    <p:sldId id="1522" r:id="rId55"/>
    <p:sldId id="1536" r:id="rId56"/>
    <p:sldId id="1537" r:id="rId57"/>
    <p:sldId id="1538" r:id="rId58"/>
    <p:sldId id="1524" r:id="rId59"/>
    <p:sldId id="1525" r:id="rId60"/>
    <p:sldId id="1543" r:id="rId61"/>
    <p:sldId id="1540" r:id="rId62"/>
    <p:sldId id="1486" r:id="rId6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691" autoAdjust="0"/>
    <p:restoredTop sz="75202" autoAdjust="0"/>
  </p:normalViewPr>
  <p:slideViewPr>
    <p:cSldViewPr>
      <p:cViewPr varScale="1">
        <p:scale>
          <a:sx n="89" d="100"/>
          <a:sy n="89" d="100"/>
        </p:scale>
        <p:origin x="160" y="1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handoutMaster" Target="handoutMasters/handoutMaster1.xml"/><Relationship Id="rId66" Type="http://schemas.openxmlformats.org/officeDocument/2006/relationships/presProps" Target="presProps.xml"/><Relationship Id="rId67" Type="http://schemas.openxmlformats.org/officeDocument/2006/relationships/viewProps" Target="viewProps.xml"/><Relationship Id="rId68" Type="http://schemas.openxmlformats.org/officeDocument/2006/relationships/theme" Target="theme/theme1.xml"/><Relationship Id="rId69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041189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9565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647694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60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9832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61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2018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696324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867871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846277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51073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0409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52927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51180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48306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gi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g"/><Relationship Id="rId3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3" Type="http://schemas.openxmlformats.org/officeDocument/2006/relationships/image" Target="../media/image3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(3/4)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11,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Containerized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Infrastructure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rent them instead?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EC2,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Microsoft Azure, Google Compute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nice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platform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take care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Altiscale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application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Database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RDS, Microsoft Azure SQL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Container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container for me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Example: Amazon EC2 Container Service, Google Container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 as a 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Lambda, Google Cloud Functions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What </a:t>
            </a:r>
            <a:r>
              <a:rPr lang="en-US" sz="3200" b="0" i="1" dirty="0" smtClean="0">
                <a:latin typeface="Gill Sans"/>
                <a:cs typeface="Gill Sans"/>
              </a:rPr>
              <a:t>is</a:t>
            </a:r>
            <a:r>
              <a:rPr lang="en-US" sz="3200" b="0" dirty="0" smtClean="0">
                <a:latin typeface="Gill Sans"/>
                <a:cs typeface="Gill Sans"/>
              </a:rPr>
              <a:t> the Matrix?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</a:t>
            </a:r>
            <a:r>
              <a:rPr lang="en-US" sz="1000" b="0" dirty="0" smtClean="0"/>
              <a:t>Matrix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98859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266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02107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6707271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Cloud computing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architectures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cluster architecture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 physical execution</a:t>
            </a:r>
          </a:p>
        </p:txBody>
      </p:sp>
    </p:spTree>
    <p:extLst>
      <p:ext uri="{BB962C8B-B14F-4D97-AF65-F5344CB8AC3E}">
        <p14:creationId xmlns:p14="http://schemas.microsoft.com/office/powerpoint/2010/main" val="2046650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689755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Barroso-serv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838200" y="3200400"/>
            <a:ext cx="2124075" cy="838200"/>
          </a:xfrm>
          <a:prstGeom prst="rect">
            <a:avLst/>
          </a:prstGeo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47921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26728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1175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931833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datacenter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463629" y="1582739"/>
            <a:ext cx="8299371" cy="489426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Anatomy of a Datacenter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879719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2400300"/>
            <a:ext cx="7861300" cy="30861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cooling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a computer?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53640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5016153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8132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945063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latin typeface="Gill Sans"/>
                <a:cs typeface="Gill Sans"/>
              </a:rPr>
              <a:t>Remember: Assignment 0 due 1pm Tuesday, January16 </a:t>
            </a:r>
            <a:r>
              <a:rPr lang="mr-IN" sz="2400" b="0" kern="0" dirty="0" smtClean="0">
                <a:latin typeface="Gill Sans"/>
                <a:cs typeface="Gill Sans"/>
              </a:rPr>
              <a:t>–</a:t>
            </a:r>
            <a:r>
              <a:rPr lang="en-US" sz="2400" b="0" kern="0" dirty="0" smtClean="0">
                <a:latin typeface="Gill Sans"/>
                <a:cs typeface="Gill Sans"/>
              </a:rPr>
              <a:t> </a:t>
            </a:r>
            <a:br>
              <a:rPr lang="en-US" sz="2400" b="0" kern="0" dirty="0" smtClean="0">
                <a:latin typeface="Gill Sans"/>
                <a:cs typeface="Gill Sans"/>
              </a:rPr>
            </a:br>
            <a:r>
              <a:rPr lang="en-US" sz="24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68588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907374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How much is 30 MW?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6087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154436" cy="5023367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Datacenter Organization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245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9" name="TextBox 8"/>
          <p:cNvSpPr txBox="1"/>
          <p:nvPr/>
        </p:nvSpPr>
        <p:spPr>
          <a:xfrm rot="21343899">
            <a:off x="5040285" y="5895899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why do we care?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800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Mechanical Sympathy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638800" y="43013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5638800" y="31993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5638800" y="20929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582828" y="25608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5486400" y="5334000"/>
            <a:ext cx="25146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75075" y="2522968"/>
            <a:ext cx="396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“You 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don’t have to be an engineer to be be a racing driver, but you do have to have mechanical sympathy” </a:t>
            </a:r>
            <a:endParaRPr lang="en-US" sz="18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</a:t>
            </a:r>
            <a:r>
              <a:rPr lang="mr-IN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–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Formula </a:t>
            </a:r>
            <a:r>
              <a:rPr lang="en-US" sz="1800" b="0" kern="0" dirty="0">
                <a:solidFill>
                  <a:srgbClr val="000000"/>
                </a:solidFill>
                <a:latin typeface="Gill Sans"/>
                <a:cs typeface="Gill Sans"/>
              </a:rPr>
              <a:t>One driver Jackie Stewart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50" y="3774807"/>
            <a:ext cx="1845350" cy="277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67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Intuitions of time and space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does it take to read 100 TBs from 100 hard drives?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600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long will it take to exchange 1b key-value 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6054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Now, what about SSDs?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977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machines on the same rack?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3580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Between datacenters across the Atlantic?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976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0" grpId="0"/>
      <p:bldP spid="16" grpId="0"/>
      <p:bldP spid="1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22"/>
          <p:cNvSpPr/>
          <p:nvPr/>
        </p:nvSpPr>
        <p:spPr bwMode="auto">
          <a:xfrm>
            <a:off x="1066800" y="1494099"/>
            <a:ext cx="7014464" cy="6659301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1981200" y="2239701"/>
            <a:ext cx="5181600" cy="51816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2895600" y="3154101"/>
            <a:ext cx="3352800" cy="3352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Storage Hierarchy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Oval 1"/>
          <p:cNvSpPr/>
          <p:nvPr/>
        </p:nvSpPr>
        <p:spPr bwMode="auto">
          <a:xfrm>
            <a:off x="3962400" y="4220901"/>
            <a:ext cx="1219200" cy="1219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Local Machine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713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L1/L2/L3 cache, memory, SSD, magnetic disks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999911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capacity, latency, bandwidth</a:t>
            </a:r>
            <a:endParaRPr lang="en-US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Same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242649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Rack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1504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Remote Machine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Different Datacenter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87308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18" grpId="0" animBg="1"/>
      <p:bldP spid="13" grpId="0" animBg="1"/>
      <p:bldP spid="2" grpId="0" animBg="1"/>
      <p:bldP spid="11" grpId="0"/>
      <p:bldP spid="9" grpId="0"/>
      <p:bldP spid="12" grpId="0"/>
      <p:bldP spid="24" grpId="0"/>
      <p:bldP spid="25" grpId="0"/>
      <p:bldP spid="2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umber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562600" y="838200"/>
            <a:ext cx="2590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According to Jeff Dean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806552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Hadoop Cluster Architecture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1429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data to the workers?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Let’s consider a typical supercomputer</a:t>
            </a:r>
            <a:r>
              <a:rPr lang="mr-IN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7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4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5" name="Group 44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52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7335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17787169" flipV="1">
            <a:off x="5962864" y="4900049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2792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4800600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76200" y="6400800"/>
            <a:ext cx="5131789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Deployed in 2012, still #6 in TOP500 List (November 2017)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1000" y="304800"/>
            <a:ext cx="7230532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2554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4" name="TextBox 7"/>
          <p:cNvSpPr txBox="1">
            <a:spLocks noChangeArrowheads="1"/>
          </p:cNvSpPr>
          <p:nvPr/>
        </p:nvSpPr>
        <p:spPr bwMode="auto">
          <a:xfrm>
            <a:off x="381000" y="4953000"/>
            <a:ext cx="144142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1.6 PB RAM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7"/>
          <p:cNvSpPr txBox="1">
            <a:spLocks noChangeArrowheads="1"/>
          </p:cNvSpPr>
          <p:nvPr/>
        </p:nvSpPr>
        <p:spPr bwMode="auto">
          <a:xfrm>
            <a:off x="3941859" y="6172200"/>
            <a:ext cx="126028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55 PB ZFS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1059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Compute-Intensive vs. Data-Intensive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>
            <a:spLocks noChangeArrowheads="1"/>
          </p:cNvSpPr>
          <p:nvPr/>
        </p:nvSpPr>
        <p:spPr bwMode="auto">
          <a:xfrm>
            <a:off x="-76200" y="5634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does this make sense for compute-intensive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>
            <a:spLocks noChangeArrowheads="1"/>
          </p:cNvSpPr>
          <p:nvPr/>
        </p:nvSpPr>
        <p:spPr bwMode="auto">
          <a:xfrm>
            <a:off x="0" y="60153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 for data-intensive tasks?</a:t>
            </a:r>
            <a:endParaRPr lang="en-US" sz="1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6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4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5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6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47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8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9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2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216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533400" y="3395663"/>
            <a:ext cx="2928938" cy="1619310"/>
            <a:chOff x="533400" y="3167063"/>
            <a:chExt cx="2928938" cy="161931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51" name="TextBox 7"/>
            <p:cNvSpPr txBox="1">
              <a:spLocks noChangeArrowheads="1"/>
            </p:cNvSpPr>
            <p:nvPr/>
          </p:nvSpPr>
          <p:spPr bwMode="auto">
            <a:xfrm>
              <a:off x="1252538" y="4386263"/>
              <a:ext cx="193557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Compute Nodes</a:t>
              </a:r>
            </a:p>
          </p:txBody>
        </p:sp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581400" y="4038600"/>
            <a:ext cx="1219200" cy="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4953000" y="25908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73457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821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124200" y="3200400"/>
            <a:ext cx="2928938" cy="1447800"/>
            <a:chOff x="533400" y="3167063"/>
            <a:chExt cx="2928938" cy="1447800"/>
          </a:xfrm>
        </p:grpSpPr>
        <p:pic>
          <p:nvPicPr>
            <p:cNvPr id="3174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7432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749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4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066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6383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700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9017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5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33400" y="3167063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move data to workers… move workers to the data!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Key idea: co-locate storage and compute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0" y="1981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Start up worker on nodes that hold the data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541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need a distributed file system for managing this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0" y="579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(Google File System) for Google’s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HDFS (Hadoop Distributed File System) for Hadoop</a:t>
            </a:r>
          </a:p>
        </p:txBody>
      </p:sp>
      <p:pic>
        <p:nvPicPr>
          <p:cNvPr id="34" name="Picture 33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4148137"/>
            <a:ext cx="609600" cy="609600"/>
          </a:xfrm>
          <a:prstGeom prst="rect">
            <a:avLst/>
          </a:prstGeom>
        </p:spPr>
      </p:pic>
      <p:pic>
        <p:nvPicPr>
          <p:cNvPr id="58" name="Picture 57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3995737"/>
            <a:ext cx="609600" cy="609600"/>
          </a:xfrm>
          <a:prstGeom prst="rect">
            <a:avLst/>
          </a:prstGeom>
        </p:spPr>
      </p:pic>
      <p:pic>
        <p:nvPicPr>
          <p:cNvPr id="59" name="Picture 58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4148137"/>
            <a:ext cx="609600" cy="609600"/>
          </a:xfrm>
          <a:prstGeom prst="rect">
            <a:avLst/>
          </a:prstGeom>
        </p:spPr>
      </p:pic>
      <p:pic>
        <p:nvPicPr>
          <p:cNvPr id="60" name="Picture 59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995737"/>
            <a:ext cx="609600" cy="609600"/>
          </a:xfrm>
          <a:prstGeom prst="rect">
            <a:avLst/>
          </a:prstGeom>
        </p:spPr>
      </p:pic>
      <p:pic>
        <p:nvPicPr>
          <p:cNvPr id="61" name="Picture 60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4148137"/>
            <a:ext cx="609600" cy="609600"/>
          </a:xfrm>
          <a:prstGeom prst="rect">
            <a:avLst/>
          </a:prstGeom>
        </p:spPr>
      </p:pic>
      <p:pic>
        <p:nvPicPr>
          <p:cNvPr id="62" name="Picture 61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995737"/>
            <a:ext cx="609600" cy="609600"/>
          </a:xfrm>
          <a:prstGeom prst="rect">
            <a:avLst/>
          </a:prstGeom>
        </p:spPr>
      </p:pic>
      <p:pic>
        <p:nvPicPr>
          <p:cNvPr id="63" name="Picture 62" descr="free-computer-hard-drive-clipart-harddisk-8-png-jN7FJ0-clipa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481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729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Assumptions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Commodity hardware over “exotic” hardware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component failure rates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Inexpensive commodity components fail all the time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1621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“Modest” number of huge files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5431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Multi-gigabyte files are common, if not encouraged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are write-once, mostly appended to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Logs are a common case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02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Large streaming reads over random access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410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Design for high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sustained throughput over low latency</a:t>
            </a:r>
          </a:p>
        </p:txBody>
      </p:sp>
    </p:spTree>
    <p:extLst>
      <p:ext uri="{BB962C8B-B14F-4D97-AF65-F5344CB8AC3E}">
        <p14:creationId xmlns:p14="http://schemas.microsoft.com/office/powerpoint/2010/main" val="622353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GFS: Design Decisions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4857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Files stored as chunks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8667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Fixed size (64MB)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Reliability through replication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chunk replicated across 3+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38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master to coordinate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access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and hold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metadata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19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centralized management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095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 data caching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476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Little benefit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for streaming reads over large datasets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Simplify the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API: not POSIX!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539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many issues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onto the client (e.g., data layout)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</a:p>
        </p:txBody>
      </p:sp>
    </p:spTree>
    <p:extLst>
      <p:ext uri="{BB962C8B-B14F-4D97-AF65-F5344CB8AC3E}">
        <p14:creationId xmlns:p14="http://schemas.microsoft.com/office/powerpoint/2010/main" val="195263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7" grpId="0"/>
      <p:bldP spid="18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GFS to HDFS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894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Terminology differences: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7042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master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GFS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chunkservers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Hadoop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 differences: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consistency model for file appends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Implementation language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Performance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</a:p>
        </p:txBody>
      </p:sp>
    </p:spTree>
    <p:extLst>
      <p:ext uri="{BB962C8B-B14F-4D97-AF65-F5344CB8AC3E}">
        <p14:creationId xmlns:p14="http://schemas.microsoft.com/office/powerpoint/2010/main" val="1127170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HDFS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4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Namenode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Responsibilities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Managing the file system namespace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Holds file/directory structure,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-to-block mapping,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metadata (ownership, access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permissions, etc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.)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Coordinating file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Directs clients to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for reads and writes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data is moved through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Maintaining overall health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Periodic communication with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Block re-replication and rebalancing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882986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02851534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95562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331004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7120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864404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483404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864404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778804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4159804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540804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278867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739910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940604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693204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2026204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2026204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778804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778804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556429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359579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837416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823129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4359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321604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953304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3177142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6358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3062842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497692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331004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635804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8644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30930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321604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7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4507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the master: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(NN): master node for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(JT): master node for job submission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of the slave machines: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6878531" y="488067"/>
            <a:ext cx="5334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309005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are these </a:t>
            </a:r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4829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01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are these input split?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34510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358140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565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73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5442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merged into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single, partitioned file (sorted within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partition)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29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10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</p:spTree>
    <p:extLst>
      <p:ext uri="{BB962C8B-B14F-4D97-AF65-F5344CB8AC3E}">
        <p14:creationId xmlns:p14="http://schemas.microsoft.com/office/powerpoint/2010/main" val="1248389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191000" y="6000690"/>
            <a:ext cx="4648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733800" y="6324601"/>
            <a:ext cx="5105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But </a:t>
            </a:r>
            <a:r>
              <a:rPr lang="en-US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runtime </a:t>
            </a:r>
            <a:r>
              <a:rPr lang="en-US" b="0" kern="0" dirty="0">
                <a:solidFill>
                  <a:srgbClr val="0070C0"/>
                </a:solidFill>
                <a:latin typeface="Gill Sans"/>
                <a:cs typeface="Gill Sans"/>
              </a:rPr>
              <a:t>can begin copying intermediate data earlier</a:t>
            </a:r>
          </a:p>
        </p:txBody>
      </p:sp>
    </p:spTree>
    <p:extLst>
      <p:ext uri="{BB962C8B-B14F-4D97-AF65-F5344CB8AC3E}">
        <p14:creationId xmlns:p14="http://schemas.microsoft.com/office/powerpoint/2010/main" val="760876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  <p:bldP spid="41" grpId="0"/>
      <p:bldP spid="4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7086600" y="5562600"/>
            <a:ext cx="137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560326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Law of Leaky Abstractions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5269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>
                <a:solidFill>
                  <a:srgbClr val="000000"/>
                </a:solidFill>
                <a:latin typeface="Gill Sans"/>
                <a:cs typeface="Gill Sans"/>
              </a:rPr>
              <a:t>All non-trivial abstractions, to some degree, are leaky.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6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Joel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Spolsky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5800" y="6096000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 logical vs. physical?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0425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5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37093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800" b="0" kern="0" dirty="0" smtClean="0">
                <a:latin typeface="Gill Sans"/>
                <a:cs typeface="Gill Sans"/>
              </a:rPr>
              <a:t>Remember: Assignment 0 due next session </a:t>
            </a:r>
            <a:r>
              <a:rPr lang="mr-IN" sz="2800" b="0" kern="0" dirty="0" smtClean="0">
                <a:latin typeface="Gill Sans"/>
                <a:cs typeface="Gill Sans"/>
              </a:rPr>
              <a:t>–</a:t>
            </a:r>
            <a:r>
              <a:rPr lang="en-US" sz="2800" b="0" kern="0" dirty="0" smtClean="0">
                <a:latin typeface="Gill Sans"/>
                <a:cs typeface="Gill Sans"/>
              </a:rPr>
              <a:t> </a:t>
            </a:r>
            <a:br>
              <a:rPr lang="en-US" sz="2800" b="0" kern="0" dirty="0" smtClean="0">
                <a:latin typeface="Gill Sans"/>
                <a:cs typeface="Gill Sans"/>
              </a:rPr>
            </a:br>
            <a:r>
              <a:rPr lang="en-US" sz="2800" b="0" kern="0" dirty="0" smtClean="0">
                <a:latin typeface="Gill Sans"/>
                <a:cs typeface="Gill Sans"/>
              </a:rPr>
              <a:t>you must tell us if you wish to take the late penalty.</a:t>
            </a:r>
            <a:endParaRPr lang="en-US" sz="28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877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clients”)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54118</TotalTime>
  <Words>2029</Words>
  <Application>Microsoft Macintosh PowerPoint</Application>
  <PresentationFormat>On-screen Show (4:3)</PresentationFormat>
  <Paragraphs>616</Paragraphs>
  <Slides>62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Arial Black</vt:lpstr>
      <vt:lpstr>Calibri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11388</cp:revision>
  <cp:lastPrinted>2018-01-10T19:19:52Z</cp:lastPrinted>
  <dcterms:created xsi:type="dcterms:W3CDTF">2012-08-31T06:36:49Z</dcterms:created>
  <dcterms:modified xsi:type="dcterms:W3CDTF">2018-01-10T19:27:05Z</dcterms:modified>
  <cp:category/>
</cp:coreProperties>
</file>